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64" y="108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presProps" Target="presProps.xml"  /><Relationship Id="rId69" Type="http://schemas.openxmlformats.org/officeDocument/2006/relationships/viewProps" Target="viewProps.xml"  /><Relationship Id="rId7" Type="http://schemas.openxmlformats.org/officeDocument/2006/relationships/slide" Target="slides/slide6.xml"  /><Relationship Id="rId70" Type="http://schemas.openxmlformats.org/officeDocument/2006/relationships/theme" Target="theme/theme1.xml"  /><Relationship Id="rId71" Type="http://schemas.openxmlformats.org/officeDocument/2006/relationships/tableStyles" Target="tableStyles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Relationship Id="rId3" Type="http://schemas.openxmlformats.org/officeDocument/2006/relationships/image" Target="../media/image66.jpeg"  /><Relationship Id="rId4" Type="http://schemas.openxmlformats.org/officeDocument/2006/relationships/image" Target="../media/image67.jpeg"  /><Relationship Id="rId5" Type="http://schemas.openxmlformats.org/officeDocument/2006/relationships/image" Target="../media/image68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Relationship Id="rId3" Type="http://schemas.openxmlformats.org/officeDocument/2006/relationships/image" Target="../media/image10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jpeg"  /><Relationship Id="rId3" Type="http://schemas.openxmlformats.org/officeDocument/2006/relationships/image" Target="../media/image111.jpeg"  /><Relationship Id="rId4" Type="http://schemas.openxmlformats.org/officeDocument/2006/relationships/image" Target="../media/image112.jpeg"  /><Relationship Id="rId5" Type="http://schemas.openxmlformats.org/officeDocument/2006/relationships/image" Target="../media/image113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jpeg"  /><Relationship Id="rId3" Type="http://schemas.openxmlformats.org/officeDocument/2006/relationships/image" Target="../media/image115.jpeg"  /><Relationship Id="rId4" Type="http://schemas.openxmlformats.org/officeDocument/2006/relationships/image" Target="../media/image116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jpeg"  /><Relationship Id="rId3" Type="http://schemas.openxmlformats.org/officeDocument/2006/relationships/image" Target="../media/image118.jpeg"  /><Relationship Id="rId4" Type="http://schemas.openxmlformats.org/officeDocument/2006/relationships/image" Target="../media/image119.jpeg"  /><Relationship Id="rId5" Type="http://schemas.openxmlformats.org/officeDocument/2006/relationships/image" Target="../media/image120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jpeg"  /><Relationship Id="rId3" Type="http://schemas.openxmlformats.org/officeDocument/2006/relationships/image" Target="../media/image122.jpeg"  /><Relationship Id="rId4" Type="http://schemas.openxmlformats.org/officeDocument/2006/relationships/image" Target="../media/image123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jpeg"  /><Relationship Id="rId3" Type="http://schemas.openxmlformats.org/officeDocument/2006/relationships/image" Target="../media/image125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jpeg"  /><Relationship Id="rId3" Type="http://schemas.openxmlformats.org/officeDocument/2006/relationships/image" Target="../media/image127.jpeg"  /><Relationship Id="rId4" Type="http://schemas.openxmlformats.org/officeDocument/2006/relationships/image" Target="../media/image128.jpeg"  /><Relationship Id="rId5" Type="http://schemas.openxmlformats.org/officeDocument/2006/relationships/image" Target="../media/image129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jpeg"  /><Relationship Id="rId3" Type="http://schemas.openxmlformats.org/officeDocument/2006/relationships/image" Target="../media/image131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2.jpeg"  /><Relationship Id="rId3" Type="http://schemas.openxmlformats.org/officeDocument/2006/relationships/image" Target="../media/image133.jpeg"  /><Relationship Id="rId4" Type="http://schemas.openxmlformats.org/officeDocument/2006/relationships/image" Target="../media/image134.jpeg"  /><Relationship Id="rId5" Type="http://schemas.openxmlformats.org/officeDocument/2006/relationships/image" Target="../media/image135.jpeg"  /><Relationship Id="rId6" Type="http://schemas.openxmlformats.org/officeDocument/2006/relationships/image" Target="../media/image136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jpe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7913" y="3588489"/>
            <a:ext cx="4416174" cy="39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/>
                <a:ea typeface="휴먼둥근헤드라인"/>
              </a:rPr>
              <a:t>서강대학교 링크 사업단 프로젝트 </a:t>
            </a:r>
            <a:endParaRPr lang="ko-KR" altLang="en-US" sz="2000" b="1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3071" y="1288990"/>
            <a:ext cx="8445857" cy="21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6200" b="1" mc:Ignorable="hp" hp:hslEmbossed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SOGANG UNIVERSITY</a:t>
            </a:r>
            <a:endParaRPr xmlns:mc="http://schemas.openxmlformats.org/markup-compatibility/2006" xmlns:hp="http://schemas.haansoft.com/office/presentation/8.0" lang="en-US" altLang="ko-KR" sz="6200" b="1" mc:Ignorable="hp" hp:hslEmbossed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  <a:p>
            <a:pPr algn="ctr">
              <a:defRPr/>
            </a:pPr>
            <a:endParaRPr xmlns:mc="http://schemas.openxmlformats.org/markup-compatibility/2006" xmlns:hp="http://schemas.haansoft.com/office/presentation/8.0" lang="en-US" altLang="ko-KR" sz="1100" b="1" mc:Ignorable="hp" hp:hslEmbossed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6200" b="1" mc:Ignorable="hp" hp:hslEmbossed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PROJECT</a:t>
            </a:r>
            <a:endParaRPr xmlns:mc="http://schemas.openxmlformats.org/markup-compatibility/2006" xmlns:hp="http://schemas.haansoft.com/office/presentation/8.0" lang="ko-KR" altLang="en-US" sz="6200" b="1" mc:Ignorable="hp" hp:hslEmbossed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643062" y="859023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1378249" y="4403182"/>
            <a:ext cx="9435502" cy="94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프로젝트에서 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PM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을 맡았고 관리자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 기업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마이페이지 사업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장비 쪽 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back-end 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와 기본적인 화면 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Layout 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설계 역할을 맡았습니다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.</a:t>
            </a:r>
            <a:endParaRPr xmlns:mc="http://schemas.openxmlformats.org/markup-compatibility/2006" xmlns:hp="http://schemas.haansoft.com/office/presentation/8.0" lang="en-US" altLang="ko-KR" sz="2400" mc:Ignorable="hp" hp:hslEmbossed="0"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Impact"/>
            </a:endParaRPr>
          </a:p>
          <a:p>
            <a:pPr algn="ctr">
              <a:defRPr/>
            </a:pPr>
            <a:endParaRPr lang="en-US" altLang="ko-KR" sz="800" b="1">
              <a:solidFill>
                <a:srgbClr val="fff3d1"/>
              </a:solidFill>
              <a:latin typeface="Impac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995149" y="5718352"/>
            <a:ext cx="2828446" cy="45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Impact"/>
              </a:rPr>
              <a:t>정 관 민</a:t>
            </a:r>
            <a:endParaRPr xmlns:mc="http://schemas.openxmlformats.org/markup-compatibility/2006" xmlns:hp="http://schemas.haansoft.com/office/presentation/8.0" lang="ko-KR" altLang="en-US" sz="2400" mc:Ignorable="hp" hp:hslEmbossed="0"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09797" y="1046569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57631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1782" y="406493"/>
            <a:ext cx="1322592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Main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432051" y="2585765"/>
            <a:ext cx="321228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351802" y="2497352"/>
            <a:ext cx="361950" cy="415393"/>
            <a:chOff x="451483" y="2840695"/>
            <a:chExt cx="361950" cy="415393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1" y="2840695"/>
              <a:ext cx="260078" cy="415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423563" y="3429000"/>
            <a:ext cx="1328940" cy="223427"/>
          </a:xfrm>
          <a:prstGeom prst="frame">
            <a:avLst>
              <a:gd name="adj1" fmla="val 13900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225815" y="3217455"/>
            <a:ext cx="361950" cy="423089"/>
            <a:chOff x="1654536" y="3651705"/>
            <a:chExt cx="361950" cy="423089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4" y="3651705"/>
              <a:ext cx="260078" cy="423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455128" y="3898684"/>
            <a:ext cx="3175715" cy="1306763"/>
          </a:xfrm>
          <a:prstGeom prst="frame">
            <a:avLst>
              <a:gd name="adj1" fmla="val 4028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340407" y="3676192"/>
            <a:ext cx="361950" cy="417652"/>
            <a:chOff x="367210" y="4077389"/>
            <a:chExt cx="361950" cy="417652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3" y="4077388"/>
              <a:ext cx="260078" cy="417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4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05323" y="1033831"/>
            <a:ext cx="3239813" cy="547319"/>
          </a:xfrm>
          <a:prstGeom prst="frame">
            <a:avLst>
              <a:gd name="adj1" fmla="val 910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8" y="1087281"/>
            <a:ext cx="3581401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메인 페이지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373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Header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서강대학교 링크 사업단 로고 클릭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메인화면으로 이동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서강대학교 공식 홈페이지 클릭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공식 홈페이지 사이트로 이동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상단 메뉴 클릭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해당 페이지로 이동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 및 회원가입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Main (Button)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카드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버튼 클릭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해당 페이지로 이동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Main (Search)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검색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4. Main (Notice)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커뮤니티의 게시 글 메인 페이지 공지사항 통합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주요 행사 이미지 슬라이드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5.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Main (Alert)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‘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유저 아이디 회원님 환영합니다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. ‘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알림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1423" y="1707517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3652118" y="1640736"/>
            <a:ext cx="2012048" cy="993492"/>
          </a:xfrm>
          <a:prstGeom prst="frame">
            <a:avLst>
              <a:gd name="adj1" fmla="val 608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3505346" y="1502161"/>
            <a:ext cx="361950" cy="419983"/>
            <a:chOff x="3686759" y="6089300"/>
            <a:chExt cx="361950" cy="419983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4" y="6089300"/>
              <a:ext cx="260078" cy="419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5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10117" y="1076673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Sgin in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1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로그인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2423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Member Service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회원가입으로 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Login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로그인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Login (Login Alert)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잘못된 비밀번호 또는 아이디 입력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‘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아이디 또는 비밀번호를 확인해주세요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. ‘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알림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액자 38"/>
          <p:cNvSpPr/>
          <p:nvPr/>
        </p:nvSpPr>
        <p:spPr>
          <a:xfrm>
            <a:off x="1857159" y="2492198"/>
            <a:ext cx="1496494" cy="1323488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 rot="0">
            <a:off x="1725048" y="2341944"/>
            <a:ext cx="361950" cy="418401"/>
            <a:chOff x="135707" y="865297"/>
            <a:chExt cx="361950" cy="418401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0" y="865297"/>
              <a:ext cx="260078" cy="41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2929939" y="2220424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2727421" y="1939456"/>
            <a:ext cx="361950" cy="420839"/>
            <a:chOff x="451483" y="2840694"/>
            <a:chExt cx="361950" cy="420839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0" y="2840694"/>
              <a:ext cx="260078" cy="420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80" t="17610" r="3060" b="11970"/>
          <a:stretch>
            <a:fillRect/>
          </a:stretch>
        </p:blipFill>
        <p:spPr>
          <a:xfrm>
            <a:off x="3018288" y="2293250"/>
            <a:ext cx="2171700" cy="476250"/>
          </a:xfrm>
          <a:prstGeom prst="rect">
            <a:avLst/>
          </a:prstGeom>
        </p:spPr>
      </p:pic>
      <p:sp>
        <p:nvSpPr>
          <p:cNvPr id="45" name="액자 38"/>
          <p:cNvSpPr/>
          <p:nvPr/>
        </p:nvSpPr>
        <p:spPr>
          <a:xfrm>
            <a:off x="282264" y="2317620"/>
            <a:ext cx="664643" cy="980588"/>
          </a:xfrm>
          <a:prstGeom prst="frame">
            <a:avLst>
              <a:gd name="adj1" fmla="val 7965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35"/>
          <p:cNvGrpSpPr/>
          <p:nvPr/>
        </p:nvGrpSpPr>
        <p:grpSpPr>
          <a:xfrm rot="0">
            <a:off x="150153" y="2167366"/>
            <a:ext cx="361950" cy="418401"/>
            <a:chOff x="135707" y="865297"/>
            <a:chExt cx="361950" cy="418401"/>
          </a:xfrm>
        </p:grpSpPr>
        <p:sp>
          <p:nvSpPr>
            <p:cNvPr id="4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37"/>
            <p:cNvSpPr txBox="1"/>
            <p:nvPr/>
          </p:nvSpPr>
          <p:spPr>
            <a:xfrm>
              <a:off x="181879" y="865297"/>
              <a:ext cx="260078" cy="421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0" y="876925"/>
            <a:ext cx="3240405" cy="5760720"/>
          </a:xfrm>
          <a:prstGeom prst="rect">
            <a:avLst/>
          </a:prstGeom>
        </p:spPr>
      </p:pic>
      <p:pic>
        <p:nvPicPr>
          <p:cNvPr id="38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291100" y="874461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Sgin Up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회원가입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0"/>
            <a:ext cx="4808716" cy="470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Member Service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회원가입으로 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학생 회원가입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아이디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비밀번호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이메일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이름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휴대전화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소속 명 작성 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아이디 중복 체크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기업 회원가입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아이디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비밀번호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이메일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이름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휴대전화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소속 명 작성 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아이디 중복 체크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기업코드 검사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4.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약관 동의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회원 가입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안내 사항 설명 </a:t>
            </a:r>
            <a:endParaRPr lang="ko-KR" altLang="en-US" sz="1000" b="1">
              <a:solidFill>
                <a:schemeClr val="bg1"/>
              </a:solidFill>
              <a:latin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동의 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기업 회원가입과 개인 회원가입으로 분류 </a:t>
            </a:r>
            <a:endParaRPr lang="ko-KR" altLang="en-US" sz="1000" b="1">
              <a:solidFill>
                <a:schemeClr val="bg1"/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592978" y="1937564"/>
            <a:ext cx="2191734" cy="2411611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/>
          <p:cNvSpPr/>
          <p:nvPr/>
        </p:nvSpPr>
        <p:spPr>
          <a:xfrm>
            <a:off x="0" y="2177104"/>
            <a:ext cx="625280" cy="944243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0" y="1849253"/>
            <a:ext cx="361950" cy="416503"/>
            <a:chOff x="135707" y="865296"/>
            <a:chExt cx="361950" cy="416503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6"/>
              <a:ext cx="260078" cy="416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9" name="액자 34"/>
          <p:cNvSpPr/>
          <p:nvPr/>
        </p:nvSpPr>
        <p:spPr>
          <a:xfrm>
            <a:off x="3904265" y="1926475"/>
            <a:ext cx="2191734" cy="2536626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5039697" y="3618103"/>
            <a:ext cx="1785628" cy="3055083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5028852" y="3592351"/>
            <a:ext cx="1834133" cy="3080835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4905849" y="3429000"/>
            <a:ext cx="361950" cy="420178"/>
            <a:chOff x="1654536" y="3651706"/>
            <a:chExt cx="361950" cy="420178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20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4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3737739" y="1761500"/>
            <a:ext cx="361950" cy="417820"/>
            <a:chOff x="451483" y="2840694"/>
            <a:chExt cx="361950" cy="417820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40" name="그룹 31"/>
          <p:cNvGrpSpPr/>
          <p:nvPr/>
        </p:nvGrpSpPr>
        <p:grpSpPr>
          <a:xfrm rot="0">
            <a:off x="449765" y="1743302"/>
            <a:ext cx="361950" cy="417820"/>
            <a:chOff x="451483" y="2840694"/>
            <a:chExt cx="361950" cy="417820"/>
          </a:xfrm>
        </p:grpSpPr>
        <p:sp>
          <p:nvSpPr>
            <p:cNvPr id="41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0" y="930520"/>
            <a:ext cx="3240405" cy="5760720"/>
          </a:xfrm>
          <a:prstGeom prst="rect">
            <a:avLst/>
          </a:prstGeom>
        </p:spPr>
      </p:pic>
      <p:pic>
        <p:nvPicPr>
          <p:cNvPr id="48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01863" y="937552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Mypage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마이페이지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49"/>
            <a:ext cx="4808716" cy="322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Mypage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회원가입으로 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내정보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내정보 확인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 탈퇴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회원정보 수정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이름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 소속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 비밀번호 수정 기능</a:t>
            </a:r>
            <a:endParaRPr lang="ko-KR" altLang="en-US" sz="1000" b="1">
              <a:solidFill>
                <a:schemeClr val="bg1"/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592978" y="1937564"/>
            <a:ext cx="2580060" cy="116603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/>
          <p:cNvSpPr/>
          <p:nvPr/>
        </p:nvSpPr>
        <p:spPr>
          <a:xfrm>
            <a:off x="73269" y="2250373"/>
            <a:ext cx="552010" cy="995531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0" y="1849253"/>
            <a:ext cx="361950" cy="416503"/>
            <a:chOff x="135707" y="865296"/>
            <a:chExt cx="361950" cy="416503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6"/>
              <a:ext cx="260078" cy="416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9" name="액자 34"/>
          <p:cNvSpPr/>
          <p:nvPr/>
        </p:nvSpPr>
        <p:spPr>
          <a:xfrm>
            <a:off x="3904265" y="1926475"/>
            <a:ext cx="2191734" cy="2536626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3737739" y="1761500"/>
            <a:ext cx="361950" cy="417820"/>
            <a:chOff x="451483" y="2840694"/>
            <a:chExt cx="361950" cy="417820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40" name="그룹 31"/>
          <p:cNvGrpSpPr/>
          <p:nvPr/>
        </p:nvGrpSpPr>
        <p:grpSpPr>
          <a:xfrm rot="0">
            <a:off x="449765" y="1743302"/>
            <a:ext cx="361950" cy="417820"/>
            <a:chOff x="451483" y="2840694"/>
            <a:chExt cx="361950" cy="417820"/>
          </a:xfrm>
        </p:grpSpPr>
        <p:sp>
          <p:nvSpPr>
            <p:cNvPr id="41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0" y="959827"/>
            <a:ext cx="3240405" cy="5760720"/>
          </a:xfrm>
          <a:prstGeom prst="rect">
            <a:avLst/>
          </a:prstGeom>
        </p:spPr>
      </p:pic>
      <p:pic>
        <p:nvPicPr>
          <p:cNvPr id="50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243248" y="952626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Mypage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마이페이지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49"/>
            <a:ext cx="4808716" cy="292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Mypage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회원가입으로 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사업신청 결과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사업신청 결과 확인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장비대여 결과</a:t>
            </a:r>
            <a:endParaRPr lang="ko-KR" altLang="en-US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</a:rPr>
              <a:t>장비대여 결과 확인 가능</a:t>
            </a:r>
            <a:endParaRPr lang="ko-KR" altLang="en-US" sz="1000" b="1">
              <a:solidFill>
                <a:schemeClr val="bg1"/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570997" y="2106083"/>
            <a:ext cx="2580060" cy="2279725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/>
          <p:cNvSpPr/>
          <p:nvPr/>
        </p:nvSpPr>
        <p:spPr>
          <a:xfrm>
            <a:off x="0" y="2250373"/>
            <a:ext cx="625280" cy="944243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0" y="1849253"/>
            <a:ext cx="361950" cy="416503"/>
            <a:chOff x="135707" y="865296"/>
            <a:chExt cx="361950" cy="416503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6"/>
              <a:ext cx="260078" cy="416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9" name="액자 34"/>
          <p:cNvSpPr/>
          <p:nvPr/>
        </p:nvSpPr>
        <p:spPr>
          <a:xfrm>
            <a:off x="3816342" y="2073013"/>
            <a:ext cx="2580061" cy="228018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3679123" y="1761500"/>
            <a:ext cx="361950" cy="417820"/>
            <a:chOff x="451483" y="2840694"/>
            <a:chExt cx="361950" cy="417820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40" name="그룹 31"/>
          <p:cNvGrpSpPr/>
          <p:nvPr/>
        </p:nvGrpSpPr>
        <p:grpSpPr>
          <a:xfrm rot="0">
            <a:off x="420457" y="1809244"/>
            <a:ext cx="361950" cy="417820"/>
            <a:chOff x="451483" y="2840694"/>
            <a:chExt cx="361950" cy="417820"/>
          </a:xfrm>
        </p:grpSpPr>
        <p:sp>
          <p:nvSpPr>
            <p:cNvPr id="41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33"/>
            <p:cNvSpPr txBox="1"/>
            <p:nvPr/>
          </p:nvSpPr>
          <p:spPr>
            <a:xfrm>
              <a:off x="500832" y="2840694"/>
              <a:ext cx="260078" cy="41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1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43662" y="947762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Company Service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기업지원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59"/>
            <a:ext cx="4808716" cy="4177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Company Service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가족기업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오픈이노베이션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인프라로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Company Business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사업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등록서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기업 신청 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 신청서 작성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첨부 파일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Date Picker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달력 선택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 신청서 작성 중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 기간 설정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4. Company Equipment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장비 등록서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기업 신청 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 신청서 작성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첨부 파일 기능 구현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889997" y="2283320"/>
            <a:ext cx="2310193" cy="3471692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07985" y="2125996"/>
            <a:ext cx="361950" cy="424799"/>
            <a:chOff x="1151822" y="3142060"/>
            <a:chExt cx="361950" cy="424799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5" y="3142060"/>
              <a:ext cx="260078" cy="424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12376" y="4125536"/>
            <a:ext cx="1029145" cy="66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2" name="그룹 21"/>
          <p:cNvGrpSpPr/>
          <p:nvPr/>
        </p:nvGrpSpPr>
        <p:grpSpPr>
          <a:xfrm rot="0">
            <a:off x="1706889" y="3908438"/>
            <a:ext cx="361950" cy="423532"/>
            <a:chOff x="451483" y="2840694"/>
            <a:chExt cx="361950" cy="423532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1" y="2840694"/>
              <a:ext cx="260078" cy="423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20689" y="1467134"/>
            <a:ext cx="260078" cy="416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200" b="1">
              <a:solidFill>
                <a:srgbClr val="feed72"/>
              </a:solidFill>
            </a:endParaRPr>
          </a:p>
        </p:txBody>
      </p:sp>
      <p:pic>
        <p:nvPicPr>
          <p:cNvPr id="1033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3525638" y="948755"/>
            <a:ext cx="3240405" cy="5760720"/>
          </a:xfrm>
          <a:prstGeom prst="rect">
            <a:avLst/>
          </a:prstGeom>
        </p:spPr>
      </p:pic>
      <p:sp>
        <p:nvSpPr>
          <p:cNvPr id="1034" name="액자 13"/>
          <p:cNvSpPr/>
          <p:nvPr/>
        </p:nvSpPr>
        <p:spPr>
          <a:xfrm>
            <a:off x="4134468" y="2314881"/>
            <a:ext cx="2310193" cy="3130498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5" name="그룹 10"/>
          <p:cNvGrpSpPr/>
          <p:nvPr/>
        </p:nvGrpSpPr>
        <p:grpSpPr>
          <a:xfrm rot="0">
            <a:off x="4052456" y="2157557"/>
            <a:ext cx="361950" cy="421812"/>
            <a:chOff x="1151822" y="3142060"/>
            <a:chExt cx="361950" cy="467787"/>
          </a:xfrm>
        </p:grpSpPr>
        <p:sp>
          <p:nvSpPr>
            <p:cNvPr id="1036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7" name="TextBox 12"/>
            <p:cNvSpPr txBox="1"/>
            <p:nvPr/>
          </p:nvSpPr>
          <p:spPr>
            <a:xfrm>
              <a:off x="1197996" y="3142060"/>
              <a:ext cx="260078" cy="467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4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1038" name="액자 38"/>
          <p:cNvSpPr/>
          <p:nvPr/>
        </p:nvSpPr>
        <p:spPr>
          <a:xfrm>
            <a:off x="282264" y="2215043"/>
            <a:ext cx="664643" cy="980588"/>
          </a:xfrm>
          <a:prstGeom prst="frame">
            <a:avLst>
              <a:gd name="adj1" fmla="val 7965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9" name="그룹 35"/>
          <p:cNvGrpSpPr/>
          <p:nvPr/>
        </p:nvGrpSpPr>
        <p:grpSpPr>
          <a:xfrm rot="0">
            <a:off x="150153" y="2064789"/>
            <a:ext cx="361950" cy="418401"/>
            <a:chOff x="135707" y="865297"/>
            <a:chExt cx="361950" cy="418401"/>
          </a:xfrm>
        </p:grpSpPr>
        <p:sp>
          <p:nvSpPr>
            <p:cNvPr id="1040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1" name="TextBox 37"/>
            <p:cNvSpPr txBox="1"/>
            <p:nvPr/>
          </p:nvSpPr>
          <p:spPr>
            <a:xfrm>
              <a:off x="181879" y="865297"/>
              <a:ext cx="260078" cy="421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432977" y="971525"/>
            <a:ext cx="3240405" cy="5760720"/>
          </a:xfrm>
          <a:prstGeom prst="rect">
            <a:avLst/>
          </a:prstGeom>
        </p:spPr>
      </p:pic>
      <p:pic>
        <p:nvPicPr>
          <p:cNvPr id="39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0839" y="943092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Student Service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액자 31"/>
          <p:cNvSpPr/>
          <p:nvPr/>
        </p:nvSpPr>
        <p:spPr>
          <a:xfrm>
            <a:off x="705975" y="1997284"/>
            <a:ext cx="2556311" cy="4258648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564978" y="1743132"/>
            <a:ext cx="361950" cy="420709"/>
            <a:chOff x="1158172" y="2742009"/>
            <a:chExt cx="361950" cy="420709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5" y="2742009"/>
              <a:ext cx="260078" cy="4207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19997" y="1087281"/>
            <a:ext cx="3581401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학생지원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58"/>
            <a:ext cx="4808716" cy="308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Student Service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산학연계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창업교육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현장실습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인프라로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Student Equipment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장비신청 리스트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 메인 페이지 장비 이미지 미리 보기와 담당자 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담당자 전화번호 표현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가능할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가능 표시 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불가능 일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불가능 표시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Main Equipment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사업신청 리스트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 메인 페이지 사업 이미지 미리 보기와 담당자 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담당자 전화번호 표현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가능할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가능 표시 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불가능 일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예약 불가능 표시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1" name="액자 31"/>
          <p:cNvSpPr/>
          <p:nvPr/>
        </p:nvSpPr>
        <p:spPr>
          <a:xfrm>
            <a:off x="4001625" y="2048481"/>
            <a:ext cx="2556311" cy="4258648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2" name="그룹 7"/>
          <p:cNvGrpSpPr/>
          <p:nvPr/>
        </p:nvGrpSpPr>
        <p:grpSpPr>
          <a:xfrm rot="0">
            <a:off x="3860627" y="1794329"/>
            <a:ext cx="361950" cy="423091"/>
            <a:chOff x="1158172" y="2742009"/>
            <a:chExt cx="361950" cy="423091"/>
          </a:xfrm>
        </p:grpSpPr>
        <p:sp>
          <p:nvSpPr>
            <p:cNvPr id="43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1204345" y="2742009"/>
              <a:ext cx="260078" cy="4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en-US" altLang="ko-KR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45" name="액자 38"/>
          <p:cNvSpPr/>
          <p:nvPr/>
        </p:nvSpPr>
        <p:spPr>
          <a:xfrm>
            <a:off x="132111" y="2244350"/>
            <a:ext cx="664643" cy="980588"/>
          </a:xfrm>
          <a:prstGeom prst="frame">
            <a:avLst>
              <a:gd name="adj1" fmla="val 7965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35"/>
          <p:cNvGrpSpPr/>
          <p:nvPr/>
        </p:nvGrpSpPr>
        <p:grpSpPr>
          <a:xfrm rot="0">
            <a:off x="0" y="2094096"/>
            <a:ext cx="361950" cy="418401"/>
            <a:chOff x="135707" y="865297"/>
            <a:chExt cx="361950" cy="418401"/>
          </a:xfrm>
        </p:grpSpPr>
        <p:sp>
          <p:nvSpPr>
            <p:cNvPr id="4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37"/>
            <p:cNvSpPr txBox="1"/>
            <p:nvPr/>
          </p:nvSpPr>
          <p:spPr>
            <a:xfrm>
              <a:off x="181879" y="865297"/>
              <a:ext cx="260078" cy="421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7770" y="963011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Admin Service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사업관리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0"/>
            <a:ext cx="4808716" cy="18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관리자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모드에서 프로그램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회원관리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Business Approve(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사업승인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10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 신청건에대해 승인 기능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257203" y="2152039"/>
            <a:ext cx="627967" cy="1028234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75743" y="1931626"/>
            <a:ext cx="361950" cy="419144"/>
            <a:chOff x="1158172" y="2742010"/>
            <a:chExt cx="361950" cy="419144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5" y="2742010"/>
              <a:ext cx="260078" cy="419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813680" y="2647502"/>
            <a:ext cx="2492004" cy="1062737"/>
          </a:xfrm>
          <a:prstGeom prst="frame">
            <a:avLst>
              <a:gd name="adj1" fmla="val 546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689066" y="2441284"/>
            <a:ext cx="361950" cy="423836"/>
            <a:chOff x="451483" y="2840694"/>
            <a:chExt cx="361950" cy="423836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1" y="2840694"/>
              <a:ext cx="260078" cy="423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6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0354" y="947677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Admin Service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장비관리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0"/>
            <a:ext cx="4808716" cy="18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관리자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모드에서 프로그램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회원관리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Business Approve(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사업승인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10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 신청건에대해 승인 기능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257203" y="2152039"/>
            <a:ext cx="627967" cy="1028234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75743" y="1931626"/>
            <a:ext cx="361950" cy="419144"/>
            <a:chOff x="1158172" y="2742010"/>
            <a:chExt cx="361950" cy="419144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5" y="2742010"/>
              <a:ext cx="260078" cy="419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813680" y="2647502"/>
            <a:ext cx="2492004" cy="1062737"/>
          </a:xfrm>
          <a:prstGeom prst="frame">
            <a:avLst>
              <a:gd name="adj1" fmla="val 546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689066" y="2441284"/>
            <a:ext cx="361950" cy="423836"/>
            <a:chOff x="451483" y="2840694"/>
            <a:chExt cx="361950" cy="423836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1" y="2840694"/>
              <a:ext cx="260078" cy="423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577074" cy="84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31750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CONTENTS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31750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54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</a:t>
            </a:r>
            <a:endParaRPr xmlns:mc="http://schemas.openxmlformats.org/markup-compatibility/2006" xmlns:hp="http://schemas.haansoft.com/office/presentation/8.0" lang="ko-KR" altLang="en-US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57863"/>
          </a:xfrm>
          <a:prstGeom prst="rect">
            <a:avLst/>
          </a:prstGeom>
          <a:solidFill>
            <a:srgbClr val="feed7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2</a:t>
            </a:r>
            <a:endParaRPr xmlns:mc="http://schemas.openxmlformats.org/markup-compatibility/2006" xmlns:hp="http://schemas.haansoft.com/office/presentation/8.0" lang="ko-KR" altLang="en-US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5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3</a:t>
            </a:r>
            <a:endParaRPr xmlns:mc="http://schemas.openxmlformats.org/markup-compatibility/2006" xmlns:hp="http://schemas.haansoft.com/office/presentation/8.0" lang="ko-KR" altLang="en-US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개요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과정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결과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95077" y="956065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Admin Service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회원관리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0"/>
            <a:ext cx="4808716" cy="2091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관리자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모드에서 프로그램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사업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장비관리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회원관리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Business Approve(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회원관리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10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 정보 확인가능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회원 삭제 가능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257203" y="2152039"/>
            <a:ext cx="627967" cy="1028234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75743" y="1931626"/>
            <a:ext cx="361950" cy="419144"/>
            <a:chOff x="1158172" y="2742010"/>
            <a:chExt cx="361950" cy="419144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5" y="2742010"/>
              <a:ext cx="260078" cy="419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813680" y="2647502"/>
            <a:ext cx="2371164" cy="465647"/>
          </a:xfrm>
          <a:prstGeom prst="frame">
            <a:avLst>
              <a:gd name="adj1" fmla="val 16852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681958" y="2355985"/>
            <a:ext cx="361950" cy="423836"/>
            <a:chOff x="451483" y="2840694"/>
            <a:chExt cx="361950" cy="423836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1" y="2840694"/>
              <a:ext cx="260078" cy="423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52333" y="945265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Community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커뮤니티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64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Main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Community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커뮤니티 관련 공지사항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언론보도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자료실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Q&amp;A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Main Notice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공지사항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메인 페이지에 글 번호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작성자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조회수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작성일 표현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게시 글 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 번호 생성되어 이전 게시 글 자동 번호 부여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Main Notice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공지사항 글 게시 및 삭제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모드일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해당 공지사항 게시 글 작성 및 삭제 기능 구현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750911" y="2251026"/>
            <a:ext cx="2313640" cy="789865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283396" y="1992541"/>
            <a:ext cx="515896" cy="1037651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7625" y="1763699"/>
            <a:ext cx="361950" cy="422729"/>
            <a:chOff x="1151822" y="3142059"/>
            <a:chExt cx="361950" cy="422729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59"/>
              <a:ext cx="260078" cy="422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398370" y="2959701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1241519" y="2709350"/>
            <a:ext cx="361950" cy="422470"/>
            <a:chOff x="1654536" y="3651706"/>
            <a:chExt cx="361950" cy="422470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4" y="3651706"/>
              <a:ext cx="260078" cy="42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53047" y="1868914"/>
            <a:ext cx="361950" cy="424706"/>
            <a:chOff x="451483" y="2840694"/>
            <a:chExt cx="361950" cy="424706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4"/>
              <a:ext cx="260078" cy="4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91921" y="938158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Community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커뮤니티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64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Main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Community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커뮤니티 관련 공지사항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언론보도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자료실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Q&amp;A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Main freeboard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자유게시판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메인 페이지에 글 번호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작성자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조회수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작성일 표현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게시 글 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 번호 생성되어 이전 게시 글 자동 번호 부여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Main Notice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자유게시판글 삭제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모드일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해당 게시 글 삭제 기능 구현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750911" y="2251026"/>
            <a:ext cx="2313640" cy="789865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283396" y="1992541"/>
            <a:ext cx="515896" cy="1037651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7625" y="1763699"/>
            <a:ext cx="361950" cy="422729"/>
            <a:chOff x="1151822" y="3142059"/>
            <a:chExt cx="361950" cy="422729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59"/>
              <a:ext cx="260078" cy="422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398370" y="2959701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1241519" y="2709350"/>
            <a:ext cx="361950" cy="422470"/>
            <a:chOff x="1654536" y="3651706"/>
            <a:chExt cx="361950" cy="422470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4" y="3651706"/>
              <a:ext cx="260078" cy="42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53047" y="1868914"/>
            <a:ext cx="361950" cy="424706"/>
            <a:chOff x="451483" y="2840694"/>
            <a:chExt cx="361950" cy="424706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4"/>
              <a:ext cx="260078" cy="4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57848" y="959482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Community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커뮤니티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ko-KR" altLang="en-US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87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Main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 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Community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커뮤니티 관련 공지사항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언론보도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자료실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Q&amp;A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Main freeboard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자료실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메인 페이지에 글 번호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제목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작성자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조회수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첨부파일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작성일 표현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게시 글 작성 시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글 번호 생성되어 이전 게시 글 자동 번호 부여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3. Main Notice (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자료실 글 삭제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관리자 모드일 경우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해당 게시 글 삭제 기능 구현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500" b="1"/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750911" y="2329216"/>
            <a:ext cx="2498453" cy="711675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283396" y="1992541"/>
            <a:ext cx="515896" cy="1037651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7625" y="1763699"/>
            <a:ext cx="361950" cy="422729"/>
            <a:chOff x="1151822" y="3142059"/>
            <a:chExt cx="361950" cy="422729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59"/>
              <a:ext cx="260078" cy="422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398370" y="2959701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1241519" y="2709350"/>
            <a:ext cx="361950" cy="422470"/>
            <a:chOff x="1654536" y="3651706"/>
            <a:chExt cx="361950" cy="422470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4" y="3651706"/>
              <a:ext cx="260078" cy="42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3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53047" y="1868914"/>
            <a:ext cx="401833" cy="424706"/>
            <a:chOff x="451483" y="2840694"/>
            <a:chExt cx="401833" cy="424706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238" y="2840694"/>
              <a:ext cx="260078" cy="4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460524" y="1005015"/>
            <a:ext cx="3240405" cy="5760720"/>
          </a:xfrm>
          <a:prstGeom prst="rect">
            <a:avLst/>
          </a:prstGeom>
        </p:spPr>
      </p:pic>
      <p:pic>
        <p:nvPicPr>
          <p:cNvPr id="34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0839" y="992615"/>
            <a:ext cx="3240405" cy="57607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화면 설계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BigData</a:t>
            </a:r>
            <a:endParaRPr xmlns:mc="http://schemas.openxmlformats.org/markup-compatibility/2006" xmlns:hp="http://schemas.haansoft.com/office/presentation/8.0" lang="en-US" altLang="ko-KR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8" y="1087281"/>
            <a:ext cx="3581402" cy="36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b="1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화면 정의서 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[</a:t>
            </a:r>
            <a:r>
              <a:rPr lang="ko-KR" altLang="en-US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빅데이터</a:t>
            </a:r>
            <a:r>
              <a:rPr lang="en-US" altLang="ko-KR" sz="1600" b="1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/>
                <a:ea typeface="HY헤드라인M"/>
              </a:rPr>
              <a:t>]</a:t>
            </a:r>
            <a:endParaRPr lang="en-US" altLang="ko-KR" sz="1600" b="1">
              <a:ln w="15875">
                <a:solidFill>
                  <a:srgbClr val="347578"/>
                </a:solidFill>
              </a:ln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166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1. </a:t>
            </a:r>
            <a:r>
              <a:rPr lang="ko-KR" altLang="en-US" sz="1500" b="1">
                <a:solidFill>
                  <a:srgbClr val="feed72"/>
                </a:solidFill>
                <a:latin typeface="Gadugi"/>
                <a:ea typeface="Gadugi"/>
              </a:rPr>
              <a:t>빅 데이터</a:t>
            </a: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 (Side Menu)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>
              <a:solidFill>
                <a:srgbClr val="feed72"/>
              </a:solidFill>
              <a:latin typeface="Gadugi"/>
              <a:ea typeface="Gadugi"/>
            </a:endParaRPr>
          </a:p>
          <a:p>
            <a:pPr lvl="0">
              <a:defRPr/>
            </a:pPr>
            <a:endParaRPr lang="en-US" altLang="ko-KR" sz="300" b="1"/>
          </a:p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-  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가족회사 빅데이터와</a:t>
            </a:r>
            <a:r>
              <a:rPr lang="en-US" altLang="ko-KR" sz="1000" b="1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 창업트랜드로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rgbClr val="feed72"/>
                </a:solidFill>
                <a:latin typeface="Gadugi"/>
                <a:ea typeface="Gadugi"/>
              </a:rPr>
              <a:t>2. Big data</a:t>
            </a:r>
            <a:endParaRPr lang="en-US" altLang="ko-KR" sz="1500" b="1">
              <a:solidFill>
                <a:srgbClr val="feed72"/>
              </a:solidFill>
              <a:latin typeface="Gadugi"/>
              <a:ea typeface="Gadug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/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b="1">
                <a:solidFill>
                  <a:schemeClr val="bg1"/>
                </a:solidFill>
                <a:latin typeface="맑은 고딕"/>
                <a:ea typeface="맑은 고딕"/>
              </a:rPr>
              <a:t>빅데이터 관련 이미지 구성</a:t>
            </a:r>
            <a:endParaRPr lang="ko-KR" altLang="en-US" sz="10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736695" y="2386083"/>
            <a:ext cx="2441588" cy="2289697"/>
          </a:xfrm>
          <a:prstGeom prst="frame">
            <a:avLst>
              <a:gd name="adj1" fmla="val 344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176773" y="2234220"/>
            <a:ext cx="572762" cy="817297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0" y="1927188"/>
            <a:ext cx="361950" cy="423582"/>
            <a:chOff x="1151822" y="3142059"/>
            <a:chExt cx="361950" cy="423582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59"/>
              <a:ext cx="260078" cy="423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1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17506" y="2039511"/>
            <a:ext cx="361950" cy="424706"/>
            <a:chOff x="451483" y="2840694"/>
            <a:chExt cx="361950" cy="424706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4531" y="2840694"/>
              <a:ext cx="331160" cy="4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  <p:sp>
        <p:nvSpPr>
          <p:cNvPr id="36" name="액자 12"/>
          <p:cNvSpPr/>
          <p:nvPr/>
        </p:nvSpPr>
        <p:spPr>
          <a:xfrm>
            <a:off x="4073572" y="2403426"/>
            <a:ext cx="2441588" cy="2289697"/>
          </a:xfrm>
          <a:prstGeom prst="frame">
            <a:avLst>
              <a:gd name="adj1" fmla="val 344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14"/>
          <p:cNvGrpSpPr/>
          <p:nvPr/>
        </p:nvGrpSpPr>
        <p:grpSpPr>
          <a:xfrm rot="0">
            <a:off x="3854383" y="2056854"/>
            <a:ext cx="361950" cy="424706"/>
            <a:chOff x="451483" y="2840694"/>
            <a:chExt cx="361950" cy="424706"/>
          </a:xfrm>
        </p:grpSpPr>
        <p:sp>
          <p:nvSpPr>
            <p:cNvPr id="38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16"/>
            <p:cNvSpPr txBox="1"/>
            <p:nvPr/>
          </p:nvSpPr>
          <p:spPr>
            <a:xfrm>
              <a:off x="474531" y="2840694"/>
              <a:ext cx="331160" cy="4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200" b="1">
                  <a:solidFill>
                    <a:srgbClr val="feed72"/>
                  </a:solidFill>
                </a:rPr>
                <a:t>2</a:t>
              </a:r>
              <a:endParaRPr lang="ko-KR" altLang="en-US" sz="2200" b="1">
                <a:solidFill>
                  <a:srgbClr val="feed7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메인 페이지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1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55370" y="2119316"/>
            <a:ext cx="1008126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관리자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2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55370" y="1983193"/>
            <a:ext cx="1008126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마이 페이지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3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55370" y="2170814"/>
            <a:ext cx="10081260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기업지원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4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955482" y="1547509"/>
            <a:ext cx="8281035" cy="468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학생 지원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5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955482" y="1583808"/>
            <a:ext cx="8281035" cy="468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커뮤니티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6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138901" y="1580635"/>
            <a:ext cx="7914196" cy="4625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빅 데이터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7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55370" y="2708910"/>
            <a:ext cx="10081260" cy="144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945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기능 정의서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8617" y="328196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회원 서비스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53100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8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2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55370" y="1928253"/>
            <a:ext cx="10081260" cy="3960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  관리자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1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커뮤니티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2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기업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3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6024" y="328197"/>
            <a:ext cx="2792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장비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4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9250" y="328197"/>
            <a:ext cx="27593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회원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5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Sequence Diagram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  마이 페이지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6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30" b="3780"/>
          <a:stretch>
            <a:fillRect/>
          </a:stretch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09" y="2256359"/>
            <a:ext cx="5850417" cy="317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서강대학교의 </a:t>
            </a:r>
            <a:r>
              <a:rPr lang="en-US" altLang="ko-KR" sz="1400" b="1">
                <a:solidFill>
                  <a:schemeClr val="bg1"/>
                </a:solidFill>
              </a:rPr>
              <a:t>LINC </a:t>
            </a:r>
            <a:r>
              <a:rPr lang="ko-KR" altLang="en-US" sz="1400" b="1">
                <a:solidFill>
                  <a:schemeClr val="bg1"/>
                </a:solidFill>
              </a:rPr>
              <a:t>사업 추진 관련 산업계와 적합한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인력양성 및 기업지원을 위한 홍보 필요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100" b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기업 및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학생지원 프로그램에 대한 통합정보 제공</a:t>
            </a:r>
            <a:r>
              <a:rPr lang="ko-KR" altLang="en-US" sz="1400" b="1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100" b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100" b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LINC </a:t>
            </a:r>
            <a:r>
              <a:rPr lang="ko-KR" altLang="en-US" sz="1400" b="1">
                <a:solidFill>
                  <a:schemeClr val="bg1"/>
                </a:solidFill>
              </a:rPr>
              <a:t>사업단 홈페이지 재 구축을 통해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사용자 편의성 확보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1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원활한 업무 지원과 행정 업무 효율성 확보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400" b="1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800" b="1" mc:Ignorable="hp" hp:hslEmbossed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/>
                <a:ea typeface="HY견고딕"/>
              </a:rPr>
              <a:t>서강대학교 </a:t>
            </a:r>
            <a:r>
              <a:rPr xmlns:mc="http://schemas.openxmlformats.org/markup-compatibility/2006" xmlns:hp="http://schemas.haansoft.com/office/presentation/8.0" lang="en-US" altLang="ko-KR" sz="2800" b="1" mc:Ignorable="hp" hp:hslEmbossed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/>
                <a:ea typeface="HY견고딕"/>
              </a:rPr>
              <a:t>LINC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/>
                <a:ea typeface="HY견고딕"/>
              </a:rPr>
              <a:t>사업단 사업 목표</a:t>
            </a:r>
            <a:endParaRPr xmlns:mc="http://schemas.openxmlformats.org/markup-compatibility/2006" xmlns:hp="http://schemas.haansoft.com/office/presentation/8.0" lang="ko-KR" altLang="en-US" sz="2800" b="1" mc:Ignorable="hp" hp:hslEmbossed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2204" y="1080018"/>
            <a:ext cx="5072271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solidFill>
              <a:srgbClr val="439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565728" y="1080018"/>
            <a:ext cx="6354723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09897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433091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E57489-68F1-D6F2-5ABC-B115FFB5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3371"/>
            <a:ext cx="4544652" cy="4028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9F6951-EB1C-A818-4CED-69AB8A06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/>
          <a:stretch/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93886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3F6DB-A289-BB1E-68F4-5BF4AAC5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" b="10196"/>
          <a:stretch/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FED2F-8EEA-CD2F-B544-0FAF1EF5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09" y="1072754"/>
            <a:ext cx="11492866" cy="5366146"/>
            <a:chOff x="194309" y="1072754"/>
            <a:chExt cx="11492866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09" y="1072754"/>
              <a:ext cx="1019176" cy="790575"/>
              <a:chOff x="1827788" y="2072879"/>
              <a:chExt cx="1019176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8" y="2080021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64111-4CBA-99D2-F127-C1EB4D36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57600-020B-728E-CECE-DBA4C68D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2"/>
          <a:stretch/>
        </p:blipFill>
        <p:spPr>
          <a:xfrm>
            <a:off x="6233477" y="1842195"/>
            <a:ext cx="4888952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214483"/>
            <a:ext cx="4948151" cy="1786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4079"/>
          <a:stretch/>
        </p:blipFill>
        <p:spPr>
          <a:xfrm>
            <a:off x="4432032" y="3468978"/>
            <a:ext cx="4969662" cy="3168127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141786"/>
            <a:ext cx="5079945" cy="1957285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6785" y="799062"/>
            <a:ext cx="1424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Controller</a:t>
            </a:r>
            <a:endParaRPr lang="ko-KR" altLang="en-US" sz="20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398520"/>
            <a:ext cx="5082001" cy="3301537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4710"/>
          <a:stretch>
            <a:fillRect/>
          </a:stretch>
        </p:blipFill>
        <p:spPr>
          <a:xfrm>
            <a:off x="7639655" y="2710675"/>
            <a:ext cx="4313961" cy="1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액자 41"/>
          <p:cNvSpPr/>
          <p:nvPr/>
        </p:nvSpPr>
        <p:spPr>
          <a:xfrm>
            <a:off x="7538323" y="2641001"/>
            <a:ext cx="4483008" cy="1208004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41820" y="2261666"/>
            <a:ext cx="146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Form.html</a:t>
            </a:r>
            <a:endParaRPr lang="ko-KR" altLang="en-US" sz="2000" b="1" dirty="0">
              <a:ln w="9525">
                <a:solidFill>
                  <a:srgbClr val="347578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5870" y="3048741"/>
            <a:ext cx="722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Dto</a:t>
            </a:r>
            <a:endParaRPr lang="ko-KR" altLang="en-US" sz="20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64387" y="3999837"/>
            <a:ext cx="2916179" cy="1952784"/>
          </a:xfrm>
          <a:prstGeom prst="rect">
            <a:avLst/>
          </a:prstGeom>
          <a:solidFill>
            <a:srgbClr val="3475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02422" y="4138767"/>
            <a:ext cx="284010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Form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NotBlank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@Length, @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Email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Valid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716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유효성 검사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58882" y="1345570"/>
            <a:ext cx="408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JPA (Java Persistence API)</a:t>
            </a:r>
            <a:endParaRPr lang="ko-KR" altLang="en-US" sz="24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803474"/>
            <a:ext cx="5525387" cy="1702526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213366"/>
            <a:ext cx="5525387" cy="1663704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55069" y="3042401"/>
              <a:ext cx="733425" cy="380280"/>
            </a:xfrm>
            <a:prstGeom prst="frame">
              <a:avLst>
                <a:gd name="adj1" fmla="val 1751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47851"/>
            <a:ext cx="4788632" cy="3896166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88412"/>
            <a:ext cx="5525387" cy="3819053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053106"/>
            <a:ext cx="51958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 dirty="0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567" y="414635"/>
            <a:ext cx="27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6881" y="350594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3892808"/>
            <a:ext cx="79033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관리자가 관리해야는 프로그램에서 기본적인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승인상태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 dirty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>
                <a:solidFill>
                  <a:schemeClr val="bg1"/>
                </a:solidFill>
              </a:rPr>
              <a:t>PrePersist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>
                <a:solidFill>
                  <a:schemeClr val="bg1"/>
                </a:solidFill>
              </a:rPr>
              <a:t>비영속</a:t>
            </a:r>
            <a:r>
              <a:rPr lang="ko-KR" altLang="en-US" sz="1400" b="1" dirty="0">
                <a:solidFill>
                  <a:schemeClr val="bg1"/>
                </a:solidFill>
              </a:rPr>
              <a:t> 상태에서 영속 상태가 되는 시점에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기본값을 </a:t>
            </a:r>
            <a:r>
              <a:rPr lang="ko-KR" altLang="en-US" sz="1400" b="1" dirty="0">
                <a:solidFill>
                  <a:schemeClr val="bg1"/>
                </a:solidFill>
              </a:rPr>
              <a:t>설정할 </a:t>
            </a:r>
            <a:r>
              <a:rPr lang="ko-KR" altLang="en-US" sz="1400" b="1" dirty="0" err="1">
                <a:solidFill>
                  <a:schemeClr val="bg1"/>
                </a:solidFill>
              </a:rPr>
              <a:t>수있었다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1824273" y="1234950"/>
            <a:ext cx="8543453" cy="357066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54752" y="493469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b="2684"/>
          <a:stretch/>
        </p:blipFill>
        <p:spPr>
          <a:xfrm>
            <a:off x="1928553" y="1354975"/>
            <a:ext cx="8312728" cy="3341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7454" y="5303893"/>
            <a:ext cx="78970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회원 삭제 시 연관된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ex)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게시판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장비 예약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사업신청 등등 도 같이 삭제를 해야했는데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위와 같이 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cascade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매서드를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사용해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엔티티를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삭제할 때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그와 연관된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엔티티도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모두 삭제 되게 할 수 있었다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146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Authentication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830413"/>
            <a:ext cx="4946268" cy="1686100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Authorization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5875" y="4480152"/>
            <a:ext cx="4946268" cy="1650774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68266" y="5027378"/>
            <a:ext cx="47814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에서 제공되는 자원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동영상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접근할 자격이 있는지 확인하는 작업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4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기업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/>
              <a:ea typeface="HY견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4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관리자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/>
              <a:ea typeface="HY견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3419" y="3142690"/>
            <a:ext cx="1935149" cy="389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등록 신청</a:t>
            </a:r>
            <a:endParaRPr lang="ko-KR" altLang="en-US" sz="20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503419" y="5477703"/>
            <a:ext cx="1935149" cy="38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공고 신청</a:t>
            </a:r>
            <a:endParaRPr lang="ko-KR" altLang="en-US" sz="20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9897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433091" cy="84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6285" y="1514475"/>
            <a:ext cx="4884420" cy="4614226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523723"/>
            <a:ext cx="5525387" cy="4604978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619527"/>
            <a:ext cx="5195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58" y="414635"/>
            <a:ext cx="26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641723" y="1544482"/>
            <a:ext cx="6112126" cy="949701"/>
            <a:chOff x="5746499" y="1591519"/>
            <a:chExt cx="6112126" cy="949701"/>
          </a:xfrm>
        </p:grpSpPr>
        <p:sp>
          <p:nvSpPr>
            <p:cNvPr id="12" name="직사각형 11"/>
            <p:cNvSpPr/>
            <p:nvPr/>
          </p:nvSpPr>
          <p:spPr>
            <a:xfrm>
              <a:off x="5746499" y="1591519"/>
              <a:ext cx="6112126" cy="94970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865" y="1930197"/>
              <a:ext cx="5837393" cy="29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Thymeleaf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의 기능을 사용하기 위해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에 전용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Namespace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추가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3127" y="1224488"/>
            <a:ext cx="5570473" cy="664004"/>
            <a:chOff x="373127" y="1289196"/>
            <a:chExt cx="5570473" cy="6640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172" y="1358580"/>
              <a:ext cx="5515428" cy="533995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373127" y="1289196"/>
              <a:ext cx="5570473" cy="664004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127" y="3124726"/>
            <a:ext cx="6112126" cy="1544593"/>
            <a:chOff x="656419" y="3290462"/>
            <a:chExt cx="6112126" cy="1544593"/>
          </a:xfrm>
        </p:grpSpPr>
        <p:sp>
          <p:nvSpPr>
            <p:cNvPr id="33" name="직사각형 32"/>
            <p:cNvSpPr/>
            <p:nvPr/>
          </p:nvSpPr>
          <p:spPr>
            <a:xfrm>
              <a:off x="656419" y="3290462"/>
              <a:ext cx="6112126" cy="1544593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4440" y="3624749"/>
              <a:ext cx="5476083" cy="94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Sec:authorize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, spring security tag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사용하여 </a:t>
              </a:r>
            </a:p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Security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제공하는 권한을 활용하여 관리자 에게만 전체 삭제 기능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1723" y="5475499"/>
            <a:ext cx="6112126" cy="949701"/>
            <a:chOff x="5746499" y="5659099"/>
            <a:chExt cx="6112126" cy="949701"/>
          </a:xfrm>
        </p:grpSpPr>
        <p:sp>
          <p:nvSpPr>
            <p:cNvPr id="40" name="직사각형 39"/>
            <p:cNvSpPr/>
            <p:nvPr/>
          </p:nvSpPr>
          <p:spPr>
            <a:xfrm>
              <a:off x="5746499" y="5659099"/>
              <a:ext cx="6112126" cy="949701"/>
            </a:xfrm>
            <a:prstGeom prst="rect">
              <a:avLst/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6456" y="5993367"/>
              <a:ext cx="5837393" cy="293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이용해 관리자만 삭제 기능 구현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27" y="5002634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4576" y="2743814"/>
            <a:ext cx="8459273" cy="669000"/>
            <a:chOff x="3294576" y="2743814"/>
            <a:chExt cx="8459273" cy="669000"/>
          </a:xfrm>
        </p:grpSpPr>
        <p:sp>
          <p:nvSpPr>
            <p:cNvPr id="15" name="직사각형 14"/>
            <p:cNvSpPr/>
            <p:nvPr/>
          </p:nvSpPr>
          <p:spPr>
            <a:xfrm>
              <a:off x="3346121" y="3154290"/>
              <a:ext cx="8374390" cy="20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b="3872"/>
            <a:stretch/>
          </p:blipFill>
          <p:spPr>
            <a:xfrm>
              <a:off x="3346121" y="2799532"/>
              <a:ext cx="8374390" cy="4484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액자 31"/>
            <p:cNvSpPr/>
            <p:nvPr/>
          </p:nvSpPr>
          <p:spPr>
            <a:xfrm>
              <a:off x="3294576" y="2743814"/>
              <a:ext cx="8459273" cy="669000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0"/>
          <a:stretch>
            <a:fillRect/>
          </a:stretch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스프링 부트의 내부 톰캣이 실행될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기본적으로 정적 폴더 사용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이러한 경우 파일을 애플리케이션 내부에 저장 후 사용하려고 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서버를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Reload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해야 사용이 가능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 w="1905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4473215" y="4222864"/>
            <a:ext cx="1629295" cy="781397"/>
            <a:chOff x="4563686" y="4222865"/>
            <a:chExt cx="1629295" cy="781397"/>
          </a:xfrm>
          <a:solidFill>
            <a:srgbClr val="2b6063"/>
          </a:solidFill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01537" y="1674674"/>
            <a:ext cx="4882201" cy="1733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한컴 고딕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ea typeface="한컴 고딕"/>
            </a:endParaRPr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899417" y="1430794"/>
            <a:ext cx="5102084" cy="1765975"/>
          </a:xfrm>
          <a:prstGeom prst="frame">
            <a:avLst>
              <a:gd name="adj1" fmla="val 5633"/>
            </a:avLst>
          </a:prstGeom>
          <a:solidFill>
            <a:srgbClr val="347578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마우스 커서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436421">
            <a:off x="-999303" y="3009123"/>
            <a:ext cx="406110" cy="406110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 rot="0">
            <a:off x="6899417" y="3751263"/>
            <a:ext cx="2292709" cy="2143830"/>
            <a:chOff x="6448066" y="4379636"/>
            <a:chExt cx="2292709" cy="2143830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0" y="4544011"/>
              <a:ext cx="1180771" cy="25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/>
                <a:t>외부 로컬 폴더</a:t>
              </a:r>
              <a:endParaRPr lang="ko-KR" altLang="en-US" sz="1100" b="1"/>
            </a:p>
          </p:txBody>
        </p:sp>
        <p:sp>
          <p:nvSpPr>
            <p:cNvPr id="21" name="액자 20"/>
            <p:cNvSpPr/>
            <p:nvPr/>
          </p:nvSpPr>
          <p:spPr>
            <a:xfrm>
              <a:off x="6448066" y="4379636"/>
              <a:ext cx="2292709" cy="2143830"/>
            </a:xfrm>
            <a:prstGeom prst="frame">
              <a:avLst>
                <a:gd name="adj1" fmla="val 6031"/>
              </a:avLst>
            </a:prstGeom>
            <a:solidFill>
              <a:srgbClr val="3a828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4087" y="5314407"/>
              <a:ext cx="1208753" cy="265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/>
                <a:t>C://sglink//.....</a:t>
              </a:r>
              <a:endParaRPr lang="en-US" altLang="ko-KR" sz="1200" b="1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016" y="1493512"/>
            <a:ext cx="599709" cy="432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194309" y="1430795"/>
            <a:ext cx="6501605" cy="4464298"/>
            <a:chOff x="284780" y="1504674"/>
            <a:chExt cx="6501605" cy="4390419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284780" y="1504674"/>
              <a:ext cx="6501605" cy="4390419"/>
              <a:chOff x="284780" y="1504674"/>
              <a:chExt cx="6501605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284780" y="1504674"/>
                <a:ext cx="6501605" cy="4390419"/>
              </a:xfrm>
              <a:prstGeom prst="frame">
                <a:avLst>
                  <a:gd name="adj1" fmla="val 2570"/>
                </a:avLst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dk1"/>
                  </a:solidFill>
                </a:rPr>
                <a:t>img/sglink/.....</a:t>
              </a:r>
              <a:endParaRPr lang="en-US" altLang="ko-KR" sz="1200" b="1">
                <a:solidFill>
                  <a:schemeClr val="dk1"/>
                </a:solidFill>
              </a:endParaRPr>
            </a:p>
          </p:txBody>
        </p:sp>
      </p:grpSp>
      <p:sp>
        <p:nvSpPr>
          <p:cNvPr id="14" name="왼쪽 화살표 13"/>
          <p:cNvSpPr/>
          <p:nvPr/>
        </p:nvSpPr>
        <p:spPr>
          <a:xfrm rot="976966">
            <a:off x="6191228" y="4507075"/>
            <a:ext cx="643977" cy="37718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eed72"/>
          </a:solidFill>
          <a:ln w="381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97404" y="4222864"/>
            <a:ext cx="228600" cy="2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액자 24"/>
          <p:cNvSpPr/>
          <p:nvPr/>
        </p:nvSpPr>
        <p:spPr>
          <a:xfrm>
            <a:off x="4435571" y="4175210"/>
            <a:ext cx="1684321" cy="829051"/>
          </a:xfrm>
          <a:prstGeom prst="frame">
            <a:avLst>
              <a:gd name="adj1" fmla="val 12500"/>
            </a:avLst>
          </a:prstGeom>
          <a:solidFill>
            <a:srgbClr val="feed72"/>
          </a:solidFill>
          <a:ln w="28575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1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@Configuration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어노테이션을 통해 클래스를 환경 설정 클래스로 지정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addResourceHandler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메서드를 통해 외부 로컬 폴더를 내부 정적 폴더에서 사용하는 것처럼 변경</a:t>
            </a:r>
            <a:endParaRPr xmlns:mc="http://schemas.openxmlformats.org/markup-compatibility/2006" xmlns:hp="http://schemas.haansoft.com/office/presentation/8.0" lang="en-US" altLang="ko-KR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2808146" y="1072753"/>
            <a:ext cx="6309495" cy="5366147"/>
            <a:chOff x="194306" y="1072753"/>
            <a:chExt cx="11492868" cy="53661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06" y="1072753"/>
              <a:ext cx="1019179" cy="790576"/>
              <a:chOff x="1827784" y="2072878"/>
              <a:chExt cx="1019179" cy="790576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3" y="2072878"/>
                <a:ext cx="1019172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1</a:t>
                </a:r>
                <a:endParaRPr xmlns:mc="http://schemas.openxmlformats.org/markup-compatibility/2006" xmlns:hp="http://schemas.haansoft.com/office/presentation/8.0" lang="ko-KR" altLang="en-US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메인페이지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5865" y="1539505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2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회원서비스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2205" y="1560736"/>
            <a:ext cx="2157457" cy="4680585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5730" y="1552899"/>
            <a:ext cx="2157457" cy="468058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5937" y="1539410"/>
            <a:ext cx="2157457" cy="4680585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50240" y="1539350"/>
            <a:ext cx="2157457" cy="468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202185" y="1072748"/>
            <a:ext cx="9255600" cy="5366151"/>
            <a:chOff x="194307" y="1072748"/>
            <a:chExt cx="11492867" cy="53661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07" y="1072748"/>
              <a:ext cx="1019177" cy="790580"/>
              <a:chOff x="1827786" y="2072874"/>
              <a:chExt cx="1019177" cy="790580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6" y="2072874"/>
                <a:ext cx="1019174" cy="75414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3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커뮤니티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0676" y="1594883"/>
            <a:ext cx="2160270" cy="468668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3090" y="1561656"/>
            <a:ext cx="2160270" cy="468668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6288" y="1572731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4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마이페이지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20125" y="1506279"/>
            <a:ext cx="2160270" cy="4686687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5730" y="1506278"/>
            <a:ext cx="2160270" cy="4686687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843" y="1517355"/>
            <a:ext cx="2160270" cy="468668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52723" y="1484128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4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학생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/>
              <a:ea typeface="HY견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4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기업</a:t>
            </a: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 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/>
              <a:ea typeface="HY견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559" y="3121346"/>
            <a:ext cx="1935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신청</a:t>
            </a:r>
            <a:endParaRPr lang="ko-KR" altLang="en-US" sz="20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8802" y="5169882"/>
            <a:ext cx="2722664" cy="69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프로그램 신청 및 커뮤니티</a:t>
            </a:r>
            <a:endParaRPr lang="ko-KR" altLang="en-US" sz="20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32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27"/>
          <p:cNvSpPr txBox="1"/>
          <p:nvPr/>
        </p:nvSpPr>
        <p:spPr>
          <a:xfrm>
            <a:off x="3509897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34" name="TextBox 28"/>
          <p:cNvSpPr txBox="1"/>
          <p:nvPr/>
        </p:nvSpPr>
        <p:spPr>
          <a:xfrm>
            <a:off x="194310" y="7263"/>
            <a:ext cx="3433091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202184" y="1072748"/>
            <a:ext cx="9255601" cy="5366152"/>
            <a:chOff x="194306" y="1072748"/>
            <a:chExt cx="11492868" cy="53661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06" y="1072748"/>
              <a:ext cx="1019178" cy="790580"/>
              <a:chOff x="1827785" y="2072873"/>
              <a:chExt cx="1019178" cy="790580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3" y="2072873"/>
                <a:ext cx="1019175" cy="75414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5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관리자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5865" y="1550581"/>
            <a:ext cx="2160270" cy="4686687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3588" y="1561658"/>
            <a:ext cx="2160270" cy="468668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7066" y="1550581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2232209" y="1072744"/>
            <a:ext cx="7461358" cy="5366156"/>
            <a:chOff x="194302" y="1072744"/>
            <a:chExt cx="11492872" cy="5366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02" y="1072744"/>
              <a:ext cx="1019182" cy="790584"/>
              <a:chOff x="1827781" y="2072869"/>
              <a:chExt cx="1019182" cy="790584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79" y="2072869"/>
                <a:ext cx="1019173" cy="75415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6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기업지원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41957" y="1528430"/>
            <a:ext cx="2160270" cy="468668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0792" y="1528430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7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학생지원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5730" y="1484127"/>
            <a:ext cx="2160270" cy="4686687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8484" y="1528430"/>
            <a:ext cx="2160270" cy="4686687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12457" y="1473052"/>
            <a:ext cx="2160270" cy="468668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5394" y="1495202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2232210" y="1072744"/>
            <a:ext cx="7461359" cy="5366156"/>
            <a:chOff x="194302" y="1072744"/>
            <a:chExt cx="11492873" cy="5366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02" y="1072744"/>
              <a:ext cx="1019183" cy="790584"/>
              <a:chOff x="1827780" y="2072869"/>
              <a:chExt cx="1019183" cy="790584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0" y="2072869"/>
                <a:ext cx="1019172" cy="75415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8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5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4353815" y="421744"/>
            <a:ext cx="2404231" cy="4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빅데이터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4047" y="1506278"/>
            <a:ext cx="2160270" cy="4686687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5157" y="1506278"/>
            <a:ext cx="2160270" cy="468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1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4310" y="7263"/>
            <a:ext cx="6622126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Project Video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7882" y="414635"/>
            <a:ext cx="3234614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프로젝트 시연영상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964529" y="3429000"/>
            <a:ext cx="8262941" cy="24650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 b="1"/>
              <a:t>포트폴리오 시연영상 링크</a:t>
            </a:r>
            <a:endParaRPr lang="ko-KR" altLang="en-US" sz="2000" b="1"/>
          </a:p>
          <a:p>
            <a:pPr algn="ctr">
              <a:defRPr/>
            </a:pPr>
            <a:endParaRPr lang="ko-KR" altLang="en-US" sz="2000" b="1"/>
          </a:p>
          <a:p>
            <a:pPr algn="ctr">
              <a:defRPr/>
            </a:pPr>
            <a:r>
              <a:rPr lang="en-US" altLang="en-US" sz="2000"/>
              <a:t>https://github.com/CoffinMin/SGLINKProject/blob/main/%EC%8B%9C%EC%97%B0%EC%98%81%EC%83%81/%ED%94%84%EB%A1%9C%EC%A0%9D%ED%8A%B8%20%EC%8B%9C%EC%97%B0%EC%98%81%EC%83%81.mp4</a:t>
            </a:r>
            <a:endParaRPr lang="en-US" altLang="en-US" sz="2000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Project 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49763" y="4478032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7031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0795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7424" y="4497558"/>
            <a:ext cx="180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PL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364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PM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/>
                <a:ea typeface="HY견고딕"/>
              </a:rPr>
              <a:t>관리자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00" y="3061092"/>
            <a:ext cx="193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  <a:endParaRPr lang="ko-KR" altLang="en-US" sz="16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3696" y="3055961"/>
            <a:ext cx="193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endParaRPr lang="ko-KR" altLang="en-US" sz="16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113" y="5515083"/>
            <a:ext cx="193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</a:t>
            </a:r>
            <a:endParaRPr lang="ko-KR" altLang="en-US" sz="16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2009" y="5515083"/>
            <a:ext cx="193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 관리</a:t>
            </a:r>
            <a:endParaRPr lang="ko-KR" altLang="en-US" sz="1600" b="1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2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7"/>
          <p:cNvSpPr txBox="1"/>
          <p:nvPr/>
        </p:nvSpPr>
        <p:spPr>
          <a:xfrm>
            <a:off x="3509897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194310" y="7263"/>
            <a:ext cx="3433091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4160334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Development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23033" y="328197"/>
            <a:ext cx="14735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개발환경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38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Language</a:t>
              </a:r>
              <a:endParaRPr xmlns:mc="http://schemas.openxmlformats.org/markup-compatibility/2006" xmlns:hp="http://schemas.haansoft.com/office/presentation/8.0" lang="ko-KR" altLang="en-US" sz="3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38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Frame work</a:t>
              </a:r>
              <a:endParaRPr xmlns:mc="http://schemas.openxmlformats.org/markup-compatibility/2006" xmlns:hp="http://schemas.haansoft.com/office/presentation/8.0" lang="ko-KR" altLang="en-US" sz="3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64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38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IDE</a:t>
              </a:r>
              <a:endParaRPr xmlns:mc="http://schemas.openxmlformats.org/markup-compatibility/2006" xmlns:hp="http://schemas.haansoft.com/office/presentation/8.0" lang="ko-KR" altLang="en-US" sz="3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36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화면</a:t>
              </a:r>
              <a:endPara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30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DB &amp; </a:t>
              </a:r>
              <a:r>
                <a:rPr xmlns:mc="http://schemas.openxmlformats.org/markup-compatibility/2006" xmlns:hp="http://schemas.haansoft.com/office/presentation/8.0" lang="ko-KR" altLang="en-US" sz="30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형상관리</a:t>
              </a:r>
              <a:endParaRPr xmlns:mc="http://schemas.openxmlformats.org/markup-compatibility/2006" xmlns:hp="http://schemas.haansoft.com/office/presentation/8.0" lang="ko-KR" altLang="en-US" sz="30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>
                <a:gd name="adj" fmla="val 50000"/>
              </a:avLst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43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30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Server &amp;</a:t>
              </a:r>
              <a:r>
                <a:rPr xmlns:mc="http://schemas.openxmlformats.org/markup-compatibility/2006" xmlns:hp="http://schemas.haansoft.com/office/presentation/8.0" lang="ko-KR" altLang="en-US" sz="30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기타</a:t>
              </a:r>
              <a:endParaRPr xmlns:mc="http://schemas.openxmlformats.org/markup-compatibility/2006" xmlns:hp="http://schemas.haansoft.com/office/presentation/8.0" lang="ko-KR" altLang="en-US" sz="30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xmlns:mc="http://schemas.openxmlformats.org/markup-compatibility/2006" xmlns:hp="http://schemas.haansoft.com/office/presentation/8.0" lang="ko-KR" altLang="en-US" b="1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11357" y="4970542"/>
            <a:ext cx="1579843" cy="638806"/>
          </a:xfrm>
          <a:prstGeom prst="rect">
            <a:avLst/>
          </a:prstGeom>
          <a:noFill/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/>
          <a:srcRect l="8230" t="18180" r="9970" b="21290"/>
          <a:stretch>
            <a:fillRect/>
          </a:stretch>
        </p:blipFill>
        <p:spPr>
          <a:xfrm>
            <a:off x="4339594" y="1285327"/>
            <a:ext cx="1258937" cy="404103"/>
          </a:xfrm>
          <a:prstGeom prst="rect">
            <a:avLst/>
          </a:prstGeom>
          <a:noFill/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39594" y="2269874"/>
            <a:ext cx="1366811" cy="345975"/>
          </a:xfrm>
          <a:prstGeom prst="rect">
            <a:avLst/>
          </a:prstGeom>
          <a:noFill/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/>
          <a:srcRect l="-510" t="7340" r="63350" b="26850"/>
          <a:stretch>
            <a:fillRect/>
          </a:stretch>
        </p:blipFill>
        <p:spPr>
          <a:xfrm>
            <a:off x="5839026" y="1211190"/>
            <a:ext cx="790722" cy="494522"/>
          </a:xfrm>
          <a:prstGeom prst="rect">
            <a:avLst/>
          </a:prstGeom>
          <a:noFill/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/>
          <a:srcRect t="12440" b="18960"/>
          <a:stretch>
            <a:fillRect/>
          </a:stretch>
        </p:blipFill>
        <p:spPr>
          <a:xfrm>
            <a:off x="5870565" y="2206621"/>
            <a:ext cx="1508135" cy="443412"/>
          </a:xfrm>
          <a:prstGeom prst="rect">
            <a:avLst/>
          </a:prstGeom>
          <a:noFill/>
        </p:spPr>
      </p:pic>
      <p:grpSp>
        <p:nvGrpSpPr>
          <p:cNvPr id="12" name="그룹 11"/>
          <p:cNvGrpSpPr/>
          <p:nvPr/>
        </p:nvGrpSpPr>
        <p:grpSpPr>
          <a:xfrm rot="0"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/>
            <a:srcRect l="20860" r="21900"/>
            <a:stretch>
              <a:fillRect/>
            </a:stretch>
          </p:blipFill>
          <p:spPr>
            <a:xfrm>
              <a:off x="4288794" y="4110778"/>
              <a:ext cx="504357" cy="495319"/>
            </a:xfrm>
            <a:prstGeom prst="rect">
              <a:avLst/>
            </a:prstGeom>
            <a:noFill/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/>
            <a:srcRect t="24710"/>
            <a:stretch>
              <a:fillRect/>
            </a:stretch>
          </p:blipFill>
          <p:spPr>
            <a:xfrm>
              <a:off x="4802676" y="4123637"/>
              <a:ext cx="1045849" cy="608434"/>
            </a:xfrm>
            <a:prstGeom prst="rect">
              <a:avLst/>
            </a:prstGeom>
            <a:noFill/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583186" y="4187710"/>
            <a:ext cx="1048188" cy="324859"/>
          </a:xfrm>
          <a:prstGeom prst="rect">
            <a:avLst/>
          </a:prstGeom>
          <a:noFill/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/>
          <a:srcRect l="14310" t="5230" r="13780" b="11960"/>
          <a:stretch>
            <a:fillRect/>
          </a:stretch>
        </p:blipFill>
        <p:spPr>
          <a:xfrm>
            <a:off x="4288794" y="5998384"/>
            <a:ext cx="867875" cy="499685"/>
          </a:xfrm>
          <a:prstGeom prst="rect">
            <a:avLst/>
          </a:prstGeom>
          <a:noFill/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/>
          <a:srcRect l="12880" t="23190" r="13330" b="42090"/>
          <a:stretch>
            <a:fillRect/>
          </a:stretch>
        </p:blipFill>
        <p:spPr>
          <a:xfrm>
            <a:off x="5991078" y="5046222"/>
            <a:ext cx="996499" cy="468834"/>
          </a:xfrm>
          <a:prstGeom prst="rect">
            <a:avLst/>
          </a:prstGeom>
          <a:noFill/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6812483" y="4136886"/>
            <a:ext cx="436595" cy="436595"/>
          </a:xfrm>
          <a:prstGeom prst="rect">
            <a:avLst/>
          </a:prstGeom>
          <a:noFill/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/>
          <a:srcRect l="25330" t="10400" r="22070" b="9600"/>
          <a:stretch>
            <a:fillRect/>
          </a:stretch>
        </p:blipFill>
        <p:spPr>
          <a:xfrm>
            <a:off x="7493756" y="4183021"/>
            <a:ext cx="470424" cy="357737"/>
          </a:xfrm>
          <a:prstGeom prst="rect">
            <a:avLst/>
          </a:prstGeom>
          <a:noFill/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/>
          <a:srcRect l="2990" r="3120"/>
          <a:stretch>
            <a:fillRect/>
          </a:stretch>
        </p:blipFill>
        <p:spPr>
          <a:xfrm>
            <a:off x="8161397" y="4220922"/>
            <a:ext cx="1269439" cy="273316"/>
          </a:xfrm>
          <a:prstGeom prst="rect">
            <a:avLst/>
          </a:prstGeom>
          <a:noFill/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4288794" y="3240614"/>
            <a:ext cx="1294392" cy="302868"/>
          </a:xfrm>
          <a:prstGeom prst="rect">
            <a:avLst/>
          </a:prstGeom>
          <a:noFill/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187455" y="5075007"/>
            <a:ext cx="795194" cy="411264"/>
          </a:xfrm>
          <a:prstGeom prst="rect">
            <a:avLst/>
          </a:prstGeom>
          <a:noFill/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6417319" y="3123285"/>
            <a:ext cx="428110" cy="495910"/>
          </a:xfrm>
          <a:prstGeom prst="rect">
            <a:avLst/>
          </a:prstGeom>
          <a:noFill/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/>
          <a:srcRect l="1750" t="4150" r="3260" b="21730"/>
          <a:stretch>
            <a:fillRect/>
          </a:stretch>
        </p:blipFill>
        <p:spPr>
          <a:xfrm>
            <a:off x="5397164" y="6052216"/>
            <a:ext cx="1130651" cy="337040"/>
          </a:xfrm>
          <a:prstGeom prst="rect">
            <a:avLst/>
          </a:prstGeom>
          <a:noFill/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/>
          <a:srcRect r="9560"/>
          <a:stretch>
            <a:fillRect/>
          </a:stretch>
        </p:blipFill>
        <p:spPr>
          <a:xfrm>
            <a:off x="8248437" y="5132938"/>
            <a:ext cx="942383" cy="326281"/>
          </a:xfrm>
          <a:prstGeom prst="rect">
            <a:avLst/>
          </a:prstGeom>
          <a:noFill/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9608445" y="4136886"/>
            <a:ext cx="767664" cy="368239"/>
          </a:xfrm>
          <a:prstGeom prst="rect">
            <a:avLst/>
          </a:prstGeom>
          <a:noFill/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5797840" y="3153993"/>
            <a:ext cx="404825" cy="44833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0253" y="171485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요청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MVC </a:t>
            </a:r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패턴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8" y="1147173"/>
            <a:ext cx="1924666" cy="1924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6" y="4538746"/>
            <a:ext cx="1826428" cy="1826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79150" y="3081102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Client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149" y="6249834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2166603" y="3698286"/>
            <a:ext cx="449794" cy="746495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98" y="1147173"/>
            <a:ext cx="2056884" cy="20568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79294" y="2942447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Controller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4" y="4026171"/>
            <a:ext cx="1855800" cy="1855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12198" y="5841954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Model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753082" y="2086492"/>
            <a:ext cx="1686295" cy="439605"/>
          </a:xfrm>
          <a:prstGeom prst="right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쪽 화살표 30"/>
          <p:cNvSpPr/>
          <p:nvPr/>
        </p:nvSpPr>
        <p:spPr>
          <a:xfrm rot="14173668">
            <a:off x="4395017" y="2802447"/>
            <a:ext cx="46833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1752" y="401074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9156" y="3981185"/>
            <a:ext cx="167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처리 결과 전달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위쪽 화살표 34"/>
          <p:cNvSpPr/>
          <p:nvPr/>
        </p:nvSpPr>
        <p:spPr>
          <a:xfrm rot="7426332" flipH="1">
            <a:off x="8769187" y="2783724"/>
            <a:ext cx="42328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쪽 화살표 35"/>
          <p:cNvSpPr/>
          <p:nvPr/>
        </p:nvSpPr>
        <p:spPr>
          <a:xfrm rot="7426332" flipV="1">
            <a:off x="9050254" y="2368042"/>
            <a:ext cx="407159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102278" y="2880892"/>
            <a:ext cx="27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백그라운드 </a:t>
            </a:r>
            <a:r>
              <a:rPr lang="ko-KR" altLang="en-US" sz="1600" b="1" dirty="0" err="1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로직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호출 및 결과 저장</a:t>
            </a:r>
            <a:endParaRPr lang="ko-KR" altLang="en-US" sz="1600" b="1" dirty="0">
              <a:ln w="9525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2360</ep:Words>
  <ep:PresentationFormat>와이드스크린</ep:PresentationFormat>
  <ep:Paragraphs>585</ep:Paragraphs>
  <ep:Slides>66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Office 테마</vt:lpstr>
      <vt:lpstr>슬라이드 1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2022-12-01T04:58:44.000</dcterms:created>
  <dc:creator>big310</dc:creator>
  <cp:lastModifiedBy>정관민</cp:lastModifiedBy>
  <dcterms:modified xsi:type="dcterms:W3CDTF">2022-12-31T10:40:46.169</dcterms:modified>
  <cp:revision>707</cp:revision>
  <dc:title>PowerPoint 프레젠테이션</dc:title>
  <cp:version>1000.0000.01</cp:version>
</cp:coreProperties>
</file>